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sldIdLst>
    <p:sldId id="256" r:id="rId2"/>
    <p:sldId id="277" r:id="rId3"/>
    <p:sldId id="258" r:id="rId4"/>
    <p:sldId id="278" r:id="rId5"/>
    <p:sldId id="279" r:id="rId6"/>
    <p:sldId id="280" r:id="rId7"/>
    <p:sldId id="281" r:id="rId8"/>
    <p:sldId id="259" r:id="rId9"/>
    <p:sldId id="260" r:id="rId10"/>
    <p:sldId id="282" r:id="rId11"/>
    <p:sldId id="283" r:id="rId12"/>
    <p:sldId id="261" r:id="rId13"/>
    <p:sldId id="286" r:id="rId14"/>
    <p:sldId id="262" r:id="rId15"/>
    <p:sldId id="264" r:id="rId16"/>
    <p:sldId id="263" r:id="rId17"/>
    <p:sldId id="289" r:id="rId18"/>
    <p:sldId id="291" r:id="rId19"/>
    <p:sldId id="292" r:id="rId20"/>
    <p:sldId id="293" r:id="rId21"/>
    <p:sldId id="294" r:id="rId22"/>
    <p:sldId id="290" r:id="rId23"/>
    <p:sldId id="265" r:id="rId24"/>
    <p:sldId id="295" r:id="rId25"/>
    <p:sldId id="266" r:id="rId26"/>
    <p:sldId id="267" r:id="rId27"/>
    <p:sldId id="268" r:id="rId28"/>
    <p:sldId id="269" r:id="rId29"/>
    <p:sldId id="287" r:id="rId30"/>
    <p:sldId id="270" r:id="rId31"/>
    <p:sldId id="271" r:id="rId32"/>
    <p:sldId id="272" r:id="rId33"/>
    <p:sldId id="273" r:id="rId34"/>
    <p:sldId id="274" r:id="rId35"/>
    <p:sldId id="288" r:id="rId36"/>
    <p:sldId id="27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" y="10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4:59.52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10128,'0'-2,"0"1,0 0,1 0,-1-1,0 1,1 0,-1 0,1 0,-1 0,1-1,0 1,-1 0,1 0,0 0,0 0,0 1,-1-1,1 0,1 0,1-3,64-57,2 2,3 3,30-15,-41 28,456-317,21 25,-450 282,-1-5,-3-2,-3-5,-3-3,27-33,435-414,-459 437,-4-3,-3-3,-4-3,29-50,-55 71,166-257,-164 243,-3-2,-4-2,3-21,41-137,15-100,83-345,36-147,-164 632,13-52,-57 202,-3 1,-1-1,-3-15,-1 16,3 0,1-1,7-17,54-270,-64 331,2-12,2 0,0 0,1 1,1 0,6-11,17-27,7-4,-2 0,173-274,-101 164,52-81,215-368,-340 555,32-60,-5-2,18-64,-62 126,-14 48,1 0,0 0,1 0,1 1,1-1,1 2,1 0,0 1,1 0,1 0,10-9,72-59,-10 9,-71 61,-2-1,0 0,0-1,-1 0,6-13,19-22,-25 36,-1 1,0-2,-1 1,0-2,12-21,2 2,1 0,2 1,1 1,25-23,-34 37,5-5,-14 15,0 0,-1 0,0-1,5-7,-10 11,0 1,0 0,-1 0,1-1,-1 1,0-1,0 1,0-1,-1 1,1-1,-1 1,0-1,-1-3,-1-4,-1-1,-1 1,0 0,0 0,-1 0,-1 0,0 1,-1 0,-1-2,-22-43,21 37,-1 0,-1 0,-12-17,17 29,0 0,0 0,-1 0,0 1,0 0,-1 0,1 0,-1 1,-1 1,-3-2,-56-35,58 33,-1 1,0 0,0 0,0 1,-1 1,0 0,0 1,0 0,0 0,-4 1,14 3,0-1,0 1,0-1,-1 1,1 0,0 0,0 0,-1 1,1-1,0 0,0 1,0 0,0-1,-1 1,1 0,0 0,0 0,1 0,-1 0,0 1,0-1,0 1,1-1,-1 1,1-1,-1 1,1 0,0 0,0 0,0 0,0 0,0 0,0 0,0 1,0 3,0-1,1 1,0 0,0 0,0 0,1-1,-1 1,2 0,-1 0,0-1,1 1,2 3,5 17,-2 0,0 1,-2 0,-1 0,0 17,-1 12,-3 0,-3 12,-1-37,0-1,-3 4,1-5,1-1,1 13,4-39,-4 54,3-1,2 1,7 48,-4-89,0-1,1 1,0-1,3 5,13 36,-16-34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7:50.0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832 10,'0'0,"-5"0,-14 0,-5 7,-11 5,-9 6,0-1,0 4,-8 1,-3 3,8 3,0-6,4-4,4 5,-2 2,-3 9,1 1,8 6,4 7,2 4,2-3,6-3,-1-5,6-4,4-3,5-3,3-1,2-1,2-1,7 1,0 0,-1-25,-3 0,0 0,0-1,1 1,0-1,-1 0,1 1,32 31,16 0,1-5,4-2,1-1,2-6,-1 0,7 1,0 2,-7 1,5 2,-1 1,0-5,-7-6,-7 1,-7-5,-5-3,1-4,4 3,-1-1,-2-2,4-2,-2-1,-3-1,-8-7,-9-8,-7-5,5 0,-4-2,-3-4,3-1,-4-2,-2-1,-3-2,-2 0,-2 0,-2 0,0-5,6-1,0-12,-1-10,0 0,-1-2,4 12,-1 7,-1-1,-1 4,-1 3,-2 2,-1 2,-1 1,-6 6,-6 1,-1 0,-4-1,-4-2,-3 5,3-1,-1 5,-1 5,-2-2,4-3,-1 3,-1-3,-1 3,-2 2,-2 5,0-4,-2 3,6-5,1 2,-1 2,-1 3,-1 2,5-4,-2 1,0 0,-1-3,-3 0,0 2,-1-4,4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7:51.0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1069.14026"/>
      <inkml:brushProperty name="anchorY" value="1026.21521"/>
      <inkml:brushProperty name="scaleFactor" value="0.5"/>
    </inkml:brush>
  </inkml:definitions>
  <inkml:trace contextRef="#ctx0" brushRef="#br0">0 1,'0'0,"0"0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8:40.82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53.14017"/>
      <inkml:brushProperty name="anchorY" value="10.21514"/>
      <inkml:brushProperty name="scaleFactor" value="0.5"/>
    </inkml:brush>
  </inkml:definitions>
  <inkml:trace contextRef="#ctx0" brushRef="#br0">1 1,'0'0,"0"0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5:26.2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5:27.2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7:50.0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832 10,'0'0,"-5"0,-14 0,-5 7,-11 5,-9 6,0-1,0 4,-8 1,-3 3,8 3,0-6,4-4,4 5,-2 2,-3 9,1 1,8 6,4 7,2 4,2-3,6-3,-1-5,6-4,4-3,5-3,3-1,2-1,2-1,7 1,0 0,-1-25,-3 0,0 0,0-1,1 1,0-1,-1 0,1 1,32 31,16 0,1-5,4-2,1-1,2-6,-1 0,7 1,0 2,-7 1,5 2,-1 1,0-5,-7-6,-7 1,-7-5,-5-3,1-4,4 3,-1-1,-2-2,4-2,-2-1,-3-1,-8-7,-9-8,-7-5,5 0,-4-2,-3-4,3-1,-4-2,-2-1,-3-2,-2 0,-2 0,-2 0,0-5,6-1,0-12,-1-10,0 0,-1-2,4 12,-1 7,-1-1,-1 4,-1 3,-2 2,-1 2,-1 1,-6 6,-6 1,-1 0,-4-1,-4-2,-3 5,3-1,-1 5,-1 5,-2-2,4-3,-1 3,-1-3,-1 3,-2 2,-2 5,0-4,-2 3,6-5,1 2,-1 2,-1 3,-1 2,5-4,-2 1,0 0,-1-3,-3 0,0 2,-1-4,4 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7:51.0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1069.14026"/>
      <inkml:brushProperty name="anchorY" value="1026.21521"/>
      <inkml:brushProperty name="scaleFactor" value="0.5"/>
    </inkml:brush>
  </inkml:definitions>
  <inkml:trace contextRef="#ctx0" brushRef="#br0">0 1,'0'0,"0"0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8:40.82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53.14017"/>
      <inkml:brushProperty name="anchorY" value="10.21514"/>
      <inkml:brushProperty name="scaleFactor" value="0.5"/>
    </inkml:brush>
  </inkml:definitions>
  <inkml:trace contextRef="#ctx0" brushRef="#br0">1 1,'0'0,"0"0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9:19.2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96,'11'-10,"0"1,1 0,-1 1,2 1,-1-1,1 2,0 0,0 0,1 2,0-1,0 2,0 0,14-1,24-1,0 2,0 3,14 3,20 0,391-2,-467-1,0 1,0 1,0 0,-1 0,1 1,0 0,-1 0,0 1,0 1,5 2,3 2,4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9:20.9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31,'38'-2,"-1"-1,25-6,-20 2,39-1,351 6,-218 4,-146 2,-1 3,0 3,0 3,43 15,38 7,-107-26,22 5,1-2,0-4,54 1,22-10,-100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4:59.52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10128,'0'-2,"0"1,0 0,1 0,-1-1,0 1,1 0,-1 0,1 0,-1 0,1-1,0 1,-1 0,1 0,0 0,0 0,0 1,-1-1,1 0,1 0,1-3,64-57,2 2,3 3,30-15,-41 28,456-317,21 25,-450 282,-1-5,-3-2,-3-5,-3-3,27-33,435-414,-459 437,-4-3,-3-3,-4-3,29-50,-55 71,166-257,-164 243,-3-2,-4-2,3-21,41-137,15-100,83-345,36-147,-164 632,13-52,-57 202,-3 1,-1-1,-3-15,-1 16,3 0,1-1,7-17,54-270,-64 331,2-12,2 0,0 0,1 1,1 0,6-11,17-27,7-4,-2 0,173-274,-101 164,52-81,215-368,-340 555,32-60,-5-2,18-64,-62 126,-14 48,1 0,0 0,1 0,1 1,1-1,1 2,1 0,0 1,1 0,1 0,10-9,72-59,-10 9,-71 61,-2-1,0 0,0-1,-1 0,6-13,19-22,-25 36,-1 1,0-2,-1 1,0-2,12-21,2 2,1 0,2 1,1 1,25-23,-34 37,5-5,-14 15,0 0,-1 0,0-1,5-7,-10 11,0 1,0 0,-1 0,1-1,-1 1,0-1,0 1,0-1,-1 1,1-1,-1 1,0-1,-1-3,-1-4,-1-1,-1 1,0 0,0 0,-1 0,-1 0,0 1,-1 0,-1-2,-22-43,21 37,-1 0,-1 0,-12-17,17 29,0 0,0 0,-1 0,0 1,0 0,-1 0,1 0,-1 1,-1 1,-3-2,-56-35,58 33,-1 1,0 0,0 0,0 1,-1 1,0 0,0 1,0 0,0 0,-4 1,14 3,0-1,0 1,0-1,-1 1,1 0,0 0,0 0,-1 1,1-1,0 0,0 1,0 0,0-1,-1 1,1 0,0 0,0 0,1 0,-1 0,0 1,0-1,0 1,1-1,-1 1,1-1,-1 1,1 0,0 0,0 0,0 0,0 0,0 0,0 0,0 1,0 3,0-1,1 1,0 0,0 0,0 0,1-1,-1 1,2 0,-1 0,0-1,1 1,2 3,5 17,-2 0,0 1,-2 0,-1 0,0 17,-1 12,-3 0,-3 12,-1-37,0-1,-3 4,1-5,1-1,1 13,4-39,-4 54,3-1,2 1,7 48,-4-89,0-1,1 1,0-1,3 5,13 36,-16-34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9:22.3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0 266,'1'-2,"-1"0,1 0,-1 0,1 0,0-1,0 1,0 0,0 0,0 0,1 1,-1-1,0 0,1 0,-1 1,1-1,0 1,-1-1,1 1,0 0,0 0,0 0,1-1,53-22,-45 20,51-17,0 3,1 3,49-5,37 2,11 6,-57 7,-52 5,-1-3,1-2,-1-2,28-9,-15-2,-21 4,38-5,-44 13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5:26.2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5:27.2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4:59.52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10128,'0'-2,"0"1,0 0,1 0,-1-1,0 1,1 0,-1 0,1 0,-1 0,1-1,0 1,-1 0,1 0,0 0,0 0,0 1,-1-1,1 0,1 0,1-3,64-57,2 2,3 3,30-15,-41 28,456-317,21 25,-450 282,-1-5,-3-2,-3-5,-3-3,27-33,435-414,-459 437,-4-3,-3-3,-4-3,29-50,-55 71,166-257,-164 243,-3-2,-4-2,3-21,41-137,15-100,83-345,36-147,-164 632,13-52,-57 202,-3 1,-1-1,-3-15,-1 16,3 0,1-1,7-17,54-270,-64 331,2-12,2 0,0 0,1 1,1 0,6-11,17-27,7-4,-2 0,173-274,-101 164,52-81,215-368,-340 555,32-60,-5-2,18-64,-62 126,-14 48,1 0,0 0,1 0,1 1,1-1,1 2,1 0,0 1,1 0,1 0,10-9,72-59,-10 9,-71 61,-2-1,0 0,0-1,-1 0,6-13,19-22,-25 36,-1 1,0-2,-1 1,0-2,12-21,2 2,1 0,2 1,1 1,25-23,-34 37,5-5,-14 15,0 0,-1 0,0-1,5-7,-10 11,0 1,0 0,-1 0,1-1,-1 1,0-1,0 1,0-1,-1 1,1-1,-1 1,0-1,-1-3,-1-4,-1-1,-1 1,0 0,0 0,-1 0,-1 0,0 1,-1 0,-1-2,-22-43,21 37,-1 0,-1 0,-12-17,17 29,0 0,0 0,-1 0,0 1,0 0,-1 0,1 0,-1 1,-1 1,-3-2,-56-35,58 33,-1 1,0 0,0 0,0 1,-1 1,0 0,0 1,0 0,0 0,-4 1,14 3,0-1,0 1,0-1,-1 1,1 0,0 0,0 0,-1 1,1-1,0 0,0 1,0 0,0-1,-1 1,1 0,0 0,0 0,1 0,-1 0,0 1,0-1,0 1,1-1,-1 1,1-1,-1 1,1 0,0 0,0 0,0 0,0 0,0 0,0 0,0 1,0 3,0-1,1 1,0 0,0 0,0 0,1-1,-1 1,2 0,-1 0,0-1,1 1,2 3,5 17,-2 0,0 1,-2 0,-1 0,0 17,-1 12,-3 0,-3 12,-1-37,0-1,-3 4,1-5,1-1,1 13,4-39,-4 54,3-1,2 1,7 48,-4-89,0-1,1 1,0-1,3 5,13 36,-16-34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5:26.2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5:27.2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5:26.2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5T18:25:27.2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0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6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3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1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3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2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8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EED2334-B15B-4244-A2F6-63754557FD1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3D9568B-6584-418F-A04E-B48A2E64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3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nass.usda.gov/Statistics_by_State/Texas/index.php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ass.usda.gov/Publications/AgCensus/2017/Online_Resources/County_Profiles/Texas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ncfh.org/h-2a-guest-worker-map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foreignlaborcert.doleta.gov/map/2016/VT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oreignlaborcert.doleta.gov/pdf/PerformanceData/2017/H-2A_Selected%20Statistics_FY2017_Q3.pd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icert.doleta.gov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nassgeodata.gmu.edu/CropScap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customXml" Target="../ink/ink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customXml" Target="../ink/ink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ogetherwithfarmers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36.png"/><Relationship Id="rId3" Type="http://schemas.openxmlformats.org/officeDocument/2006/relationships/customXml" Target="../ink/ink8.xml"/><Relationship Id="rId7" Type="http://schemas.openxmlformats.org/officeDocument/2006/relationships/image" Target="../media/image32.png"/><Relationship Id="rId12" Type="http://schemas.openxmlformats.org/officeDocument/2006/relationships/customXml" Target="../ink/ink1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customXml" Target="../ink/ink9.xml"/><Relationship Id="rId10" Type="http://schemas.openxmlformats.org/officeDocument/2006/relationships/customXml" Target="../ink/ink11.xml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customXml" Target="../ink/ink16.xml"/><Relationship Id="rId12" Type="http://schemas.openxmlformats.org/officeDocument/2006/relationships/customXml" Target="../ink/ink18.xml"/><Relationship Id="rId17" Type="http://schemas.openxmlformats.org/officeDocument/2006/relationships/image" Target="../media/image40.png"/><Relationship Id="rId2" Type="http://schemas.openxmlformats.org/officeDocument/2006/relationships/customXml" Target="../ink/ink13.xml"/><Relationship Id="rId16" Type="http://schemas.openxmlformats.org/officeDocument/2006/relationships/customXml" Target="../ink/ink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3.png"/><Relationship Id="rId5" Type="http://schemas.openxmlformats.org/officeDocument/2006/relationships/customXml" Target="../ink/ink15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customXml" Target="../ink/ink14.xml"/><Relationship Id="rId9" Type="http://schemas.openxmlformats.org/officeDocument/2006/relationships/customXml" Target="../ink/ink17.xml"/><Relationship Id="rId14" Type="http://schemas.openxmlformats.org/officeDocument/2006/relationships/customXml" Target="../ink/ink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farm.ewg.org/index.ph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farm.ewg.org/index.php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manta.com/busines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CUcFOPoUSC1R03O1vixWFPeAoUo&amp;usp=shari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r-consortium.net/To%20Migrate%20or%20Not%20to%20Migrate%20(Mobility%20in%20US%20Ag%20PPT)%20(002).pdf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idr-consortium.net/literaturereview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hyperlink" Target="https://drive.google.com/file/d/0B4WrqN63q6r_QXo3bGxaZ2RfbzA/view?usp=sharing" TargetMode="External"/><Relationship Id="rId4" Type="http://schemas.openxmlformats.org/officeDocument/2006/relationships/hyperlink" Target="https://drive.google.com/file/d/0B4WrqN63q6r_LUhGSTE2ZVZ0UG8/view?usp=shari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websearch/answer/4815696?hl=en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s.usda.gov/local-food-directories/onfarm" TargetMode="External"/><Relationship Id="rId2" Type="http://schemas.openxmlformats.org/officeDocument/2006/relationships/hyperlink" Target="https://www.ams.usda.gov/services/local-regional/food-directories-listing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idr-consortium.net/DairyTrends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idr-consortium.net/Ag%20Trends%20Water.html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idr-consortium.net/AgTrendsNewTechnologies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idr-consortium.net/DataMap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farmplenty.com/croptrend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ams.usda.gov/local-food-directories/onfar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rs.usda.gov/topics/farm-economy/farm-labor/#link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ers.usda.gov/topics/farm-economy/farm-labor/#link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s.usda.gov/data-products/editors-pick-charts-of-note-2018/" TargetMode="External"/><Relationship Id="rId2" Type="http://schemas.openxmlformats.org/officeDocument/2006/relationships/hyperlink" Target="https://www.ers.usda.gov/topic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ers.usda.gov/data-products/food-environment-atlas/go-to-the-atla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agcensus.usda.gov/Publications/2012/Online_Resources/Ag_Census_Web_Maps/index.ph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46D9-E779-41F6-9DCA-077472D5F3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Ag Data to Know What is Happening in Your State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9532D-35AD-4591-B57C-22864ADE10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Jessica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Castañeda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Educational Consultant-Spark Innovations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DD5B2-CF1F-4667-97FF-D2E85BCF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329" y="441286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31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7807-AD90-402B-8674-CAB4187A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Ag Census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C3DA8-F5E1-4500-A742-8AB3CB162E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600" dirty="0">
                <a:hlinkClick r:id="rId2"/>
              </a:rPr>
              <a:t>https://www.nass.usda.gov/Statistics_by_State/Texas/index.php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8519A-AFBE-4CE1-88FF-B67FC185B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AA34E-186D-4554-8116-D3460D553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927" y="2775204"/>
            <a:ext cx="4977073" cy="3977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9147B-3EC0-424D-9C5F-69E06F685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768" y="3429000"/>
            <a:ext cx="4027036" cy="3200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1DB1A-2656-48E4-9FD8-F3D54B81DD3C}"/>
              </a:ext>
            </a:extLst>
          </p:cNvPr>
          <p:cNvSpPr/>
          <p:nvPr/>
        </p:nvSpPr>
        <p:spPr>
          <a:xfrm>
            <a:off x="5992773" y="21691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https://www.nass.usda.gov/Publications/AgCensus/2017/Online_Resources/County_Profiles/Texas/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81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7807-AD90-402B-8674-CAB4187A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Ag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C3DA8-F5E1-4500-A742-8AB3CB162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945758"/>
            <a:ext cx="4754880" cy="4226442"/>
          </a:xfrm>
        </p:spPr>
        <p:txBody>
          <a:bodyPr/>
          <a:lstStyle/>
          <a:p>
            <a:r>
              <a:rPr lang="en-US" sz="1600" dirty="0"/>
              <a:t>Make Spreadsheet to use with Power BI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8519A-AFBE-4CE1-88FF-B67FC185B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79A52-55CE-4712-BD2D-1C382BB25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887" y="2409848"/>
            <a:ext cx="8771068" cy="44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5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7D0D3C-820B-4C09-A6FA-EDADE6F09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hlinkClick r:id="rId2"/>
              </a:rPr>
              <a:t>H2A Farm Listings</a:t>
            </a:r>
            <a:endParaRPr lang="en-US" sz="6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1F3F6F-E5C5-4313-9ADE-9B7E841C0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4792" y="2120900"/>
            <a:ext cx="6228765" cy="405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7B6CBC-6516-4AD4-8038-B63685B7A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59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BAC4F-0A9B-48BF-BF19-3F32BBFF5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H2a in VT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6EE45-9CDA-4268-B444-C318447DA3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https://www.foreignlaborcert.doleta.gov/map/2016/VT.pdf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12EB2-6F42-42D2-9C94-4BF03F1D2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55" y="3838353"/>
            <a:ext cx="4487027" cy="275538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0E619B7-EF22-411C-9C7C-D95FA4EC3D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87597" y="484632"/>
            <a:ext cx="5044357" cy="60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47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63253-CA46-4856-B6C0-715A3069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hlinkClick r:id="rId2"/>
              </a:rPr>
              <a:t>Projected H2A 2017 reports</a:t>
            </a:r>
            <a:endParaRPr lang="en-US" sz="7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FBEA8B-E3E7-4587-B153-ED90D40750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60207" y="2193925"/>
            <a:ext cx="4574099" cy="397827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3BA366-C54B-418C-9E2C-9FEBC1EDBF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93656" y="2616200"/>
            <a:ext cx="4695825" cy="3133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08F1A3-6194-4D35-841C-83C6EC8AC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76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63253-CA46-4856-B6C0-715A3069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hlinkClick r:id="rId2"/>
              </a:rPr>
              <a:t>Icert Portal</a:t>
            </a:r>
            <a:endParaRPr lang="en-US" sz="7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34D497-36E9-443C-BA59-1129C6FE15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9975" y="2429967"/>
            <a:ext cx="4754563" cy="350619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63F148-6F2D-4728-802D-2D8409C104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Use this to keep up with new listings of H2A farms and the details of where workers will live, work and what they will be doing. </a:t>
            </a:r>
          </a:p>
          <a:p>
            <a:r>
              <a:rPr lang="en-US" dirty="0"/>
              <a:t>The numbers of H2a workers keep rising all over.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A3E5E9-FE38-486E-85E0-4351C525E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59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B943-333A-4E57-96E9-0901357FD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>
                <a:hlinkClick r:id="rId2"/>
              </a:rPr>
              <a:t>Crop Scape</a:t>
            </a:r>
            <a:r>
              <a:rPr lang="en-US" sz="5300" dirty="0"/>
              <a:t>- Cropland Data Layer- USDA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97D55-B13E-4F7E-B8DB-7A6353391E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View specific places and what crops are available by address</a:t>
            </a:r>
          </a:p>
          <a:p>
            <a:r>
              <a:rPr lang="en-US" dirty="0"/>
              <a:t>View summary reports of what a county or a region has. </a:t>
            </a:r>
          </a:p>
          <a:p>
            <a:r>
              <a:rPr lang="en-US" dirty="0"/>
              <a:t>View changes from one year to another in land use</a:t>
            </a:r>
          </a:p>
          <a:p>
            <a:r>
              <a:rPr lang="en-US" dirty="0"/>
              <a:t>Identify crops at the pixel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864CF9-A408-4FEA-B85C-89B6FE4F3C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288" y="2487184"/>
            <a:ext cx="4754562" cy="339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C14C4-822A-4981-B9F0-6B414619B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40552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40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183D-133B-4E52-9821-9BCF966C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1"/>
            <a:ext cx="2885464" cy="4342549"/>
          </a:xfrm>
        </p:spPr>
        <p:txBody>
          <a:bodyPr/>
          <a:lstStyle/>
          <a:p>
            <a:r>
              <a:rPr lang="en-US" dirty="0"/>
              <a:t>Define an</a:t>
            </a:r>
            <a:br>
              <a:rPr lang="en-US" dirty="0"/>
            </a:br>
            <a:r>
              <a:rPr lang="en-US" dirty="0"/>
              <a:t>Area of </a:t>
            </a:r>
            <a:br>
              <a:rPr lang="en-US" dirty="0"/>
            </a:br>
            <a:r>
              <a:rPr lang="en-US" dirty="0"/>
              <a:t>Interest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B25DB-15AD-48C2-8341-00E017CE6B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0066E-D626-4102-94D0-8A466A6A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985" y="388088"/>
            <a:ext cx="7006474" cy="57841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B65D4E-EDBF-4594-BD6D-BD9BF48C164E}"/>
                  </a:ext>
                </a:extLst>
              </p14:cNvPr>
              <p14:cNvContentPartPr/>
              <p14:nvPr/>
            </p14:nvContentPartPr>
            <p14:xfrm>
              <a:off x="3051134" y="500433"/>
              <a:ext cx="2197440" cy="3646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B65D4E-EDBF-4594-BD6D-BD9BF48C16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2494" y="491433"/>
                <a:ext cx="2215080" cy="366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8328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64FAF3-3DCD-4FED-83BB-1E43FC335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674" y="342900"/>
            <a:ext cx="7836202" cy="617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C183D-133B-4E52-9821-9BCF966C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484631"/>
            <a:ext cx="3219107" cy="4342549"/>
          </a:xfrm>
        </p:spPr>
        <p:txBody>
          <a:bodyPr/>
          <a:lstStyle/>
          <a:p>
            <a:r>
              <a:rPr lang="en-US" dirty="0"/>
              <a:t>Then Get Statistics on that Area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B65D4E-EDBF-4594-BD6D-BD9BF48C164E}"/>
                  </a:ext>
                </a:extLst>
              </p14:cNvPr>
              <p14:cNvContentPartPr/>
              <p14:nvPr/>
            </p14:nvContentPartPr>
            <p14:xfrm>
              <a:off x="3051134" y="500433"/>
              <a:ext cx="2197440" cy="3646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B65D4E-EDBF-4594-BD6D-BD9BF48C16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2494" y="491433"/>
                <a:ext cx="2215080" cy="36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4DEEBF-5105-4279-ABE5-325004114CA0}"/>
                  </a:ext>
                </a:extLst>
              </p14:cNvPr>
              <p14:cNvContentPartPr/>
              <p14:nvPr/>
            </p14:nvContentPartPr>
            <p14:xfrm>
              <a:off x="1934414" y="264711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4DEEBF-5105-4279-ABE5-325004114C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25774" y="26384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27A37C0-B505-4267-9605-A618EE8FBEC4}"/>
                  </a:ext>
                </a:extLst>
              </p14:cNvPr>
              <p14:cNvContentPartPr/>
              <p14:nvPr/>
            </p14:nvContentPartPr>
            <p14:xfrm>
              <a:off x="2466494" y="174351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27A37C0-B505-4267-9605-A618EE8FBE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57854" y="173487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6005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64FAF3-3DCD-4FED-83BB-1E43FC335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674" y="342900"/>
            <a:ext cx="7836202" cy="617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C183D-133B-4E52-9821-9BCF966C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484631"/>
            <a:ext cx="3219107" cy="4342549"/>
          </a:xfrm>
        </p:spPr>
        <p:txBody>
          <a:bodyPr/>
          <a:lstStyle/>
          <a:p>
            <a:r>
              <a:rPr lang="en-US" dirty="0"/>
              <a:t>Then Get Statistics on that Area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B65D4E-EDBF-4594-BD6D-BD9BF48C164E}"/>
                  </a:ext>
                </a:extLst>
              </p14:cNvPr>
              <p14:cNvContentPartPr/>
              <p14:nvPr/>
            </p14:nvContentPartPr>
            <p14:xfrm>
              <a:off x="3051134" y="500433"/>
              <a:ext cx="2197440" cy="3646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B65D4E-EDBF-4594-BD6D-BD9BF48C16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2494" y="491433"/>
                <a:ext cx="2215080" cy="36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4DEEBF-5105-4279-ABE5-325004114CA0}"/>
                  </a:ext>
                </a:extLst>
              </p14:cNvPr>
              <p14:cNvContentPartPr/>
              <p14:nvPr/>
            </p14:nvContentPartPr>
            <p14:xfrm>
              <a:off x="1934414" y="264711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4DEEBF-5105-4279-ABE5-325004114C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25774" y="26384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27A37C0-B505-4267-9605-A618EE8FBEC4}"/>
                  </a:ext>
                </a:extLst>
              </p14:cNvPr>
              <p14:cNvContentPartPr/>
              <p14:nvPr/>
            </p14:nvContentPartPr>
            <p14:xfrm>
              <a:off x="2466494" y="174351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27A37C0-B505-4267-9605-A618EE8FBE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57854" y="173487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54582CD-706E-494F-B5CE-59E1C7E8A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5601" y="0"/>
            <a:ext cx="6288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7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34D6-40B5-4938-954A-840E347C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dirty="0"/>
              <a:t>Find the Directories for your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F3701-F91C-464E-A19A-967A919B6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D619A-4449-459C-855C-BACE073D8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962274"/>
            <a:ext cx="4754880" cy="3209925"/>
          </a:xfrm>
        </p:spPr>
        <p:txBody>
          <a:bodyPr/>
          <a:lstStyle/>
          <a:p>
            <a:r>
              <a:rPr lang="en-US" dirty="0"/>
              <a:t>What is your state well known for?</a:t>
            </a:r>
          </a:p>
          <a:p>
            <a:r>
              <a:rPr lang="en-US" dirty="0"/>
              <a:t>Do they have associations or programs for farmers that you should partner with?</a:t>
            </a:r>
          </a:p>
          <a:p>
            <a:r>
              <a:rPr lang="en-US" dirty="0"/>
              <a:t>Do you have good ties with all Agriculture Associations in your state?</a:t>
            </a:r>
          </a:p>
          <a:p>
            <a:r>
              <a:rPr lang="en-US" dirty="0">
                <a:hlinkClick r:id="rId3"/>
              </a:rPr>
              <a:t>https://togetherwithfarmers.org/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56C62C-BB5B-4445-B09F-B41C1041F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274" y="1541525"/>
            <a:ext cx="5535982" cy="40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60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64FAF3-3DCD-4FED-83BB-1E43FC335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674" y="342900"/>
            <a:ext cx="7836202" cy="617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C183D-133B-4E52-9821-9BCF966C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484631"/>
            <a:ext cx="3219107" cy="4342549"/>
          </a:xfrm>
        </p:spPr>
        <p:txBody>
          <a:bodyPr/>
          <a:lstStyle/>
          <a:p>
            <a:r>
              <a:rPr lang="en-US" dirty="0"/>
              <a:t>Then look at Comparison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4DEEBF-5105-4279-ABE5-325004114CA0}"/>
                  </a:ext>
                </a:extLst>
              </p14:cNvPr>
              <p14:cNvContentPartPr/>
              <p14:nvPr/>
            </p14:nvContentPartPr>
            <p14:xfrm>
              <a:off x="1934414" y="264711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4DEEBF-5105-4279-ABE5-325004114C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25774" y="26384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27A37C0-B505-4267-9605-A618EE8FBEC4}"/>
                  </a:ext>
                </a:extLst>
              </p14:cNvPr>
              <p14:cNvContentPartPr/>
              <p14:nvPr/>
            </p14:nvContentPartPr>
            <p14:xfrm>
              <a:off x="2466494" y="174351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27A37C0-B505-4267-9605-A618EE8FBE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7854" y="173487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54582CD-706E-494F-B5CE-59E1C7E8A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601" y="0"/>
            <a:ext cx="628800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EEEDF-17A7-4E53-8081-62A4BDE6C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214" y="0"/>
            <a:ext cx="787721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64B03A1-05C3-4862-9EE4-C9CDE7E70FFA}"/>
                  </a:ext>
                </a:extLst>
              </p14:cNvPr>
              <p14:cNvContentPartPr/>
              <p14:nvPr/>
            </p14:nvContentPartPr>
            <p14:xfrm>
              <a:off x="4676534" y="601870"/>
              <a:ext cx="534240" cy="472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64B03A1-05C3-4862-9EE4-C9CDE7E70F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58534" y="583870"/>
                <a:ext cx="56988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EA75A7-57C2-43EF-9B4F-DDA2DAE23A3E}"/>
                  </a:ext>
                </a:extLst>
              </p14:cNvPr>
              <p14:cNvContentPartPr/>
              <p14:nvPr/>
            </p14:nvContentPartPr>
            <p14:xfrm>
              <a:off x="2796254" y="355099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EA75A7-57C2-43EF-9B4F-DDA2DAE23A3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8254" y="35333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8D6EA2-3297-4843-84B6-B03317FE3512}"/>
                  </a:ext>
                </a:extLst>
              </p14:cNvPr>
              <p14:cNvContentPartPr/>
              <p14:nvPr/>
            </p14:nvContentPartPr>
            <p14:xfrm>
              <a:off x="7772174" y="314671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8D6EA2-3297-4843-84B6-B03317FE351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54534" y="312907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807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183D-133B-4E52-9821-9BCF966C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1435395"/>
            <a:ext cx="3219107" cy="3391785"/>
          </a:xfrm>
        </p:spPr>
        <p:txBody>
          <a:bodyPr>
            <a:noAutofit/>
          </a:bodyPr>
          <a:lstStyle/>
          <a:p>
            <a:r>
              <a:rPr lang="en-US" sz="4400" dirty="0"/>
              <a:t>Then look at Comparison Data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See how what was Alfalfa is now other things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4DEEBF-5105-4279-ABE5-325004114CA0}"/>
                  </a:ext>
                </a:extLst>
              </p14:cNvPr>
              <p14:cNvContentPartPr/>
              <p14:nvPr/>
            </p14:nvContentPartPr>
            <p14:xfrm>
              <a:off x="1934414" y="264711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4DEEBF-5105-4279-ABE5-325004114C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5774" y="26384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27A37C0-B505-4267-9605-A618EE8FBEC4}"/>
                  </a:ext>
                </a:extLst>
              </p14:cNvPr>
              <p14:cNvContentPartPr/>
              <p14:nvPr/>
            </p14:nvContentPartPr>
            <p14:xfrm>
              <a:off x="2466494" y="174351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27A37C0-B505-4267-9605-A618EE8FBEC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7854" y="17348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64B03A1-05C3-4862-9EE4-C9CDE7E70FFA}"/>
                  </a:ext>
                </a:extLst>
              </p14:cNvPr>
              <p14:cNvContentPartPr/>
              <p14:nvPr/>
            </p14:nvContentPartPr>
            <p14:xfrm>
              <a:off x="4676534" y="601870"/>
              <a:ext cx="534240" cy="472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64B03A1-05C3-4862-9EE4-C9CDE7E70F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58534" y="583870"/>
                <a:ext cx="56988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EA75A7-57C2-43EF-9B4F-DDA2DAE23A3E}"/>
                  </a:ext>
                </a:extLst>
              </p14:cNvPr>
              <p14:cNvContentPartPr/>
              <p14:nvPr/>
            </p14:nvContentPartPr>
            <p14:xfrm>
              <a:off x="2796254" y="355099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EA75A7-57C2-43EF-9B4F-DDA2DAE23A3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78254" y="35333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8D6EA2-3297-4843-84B6-B03317FE3512}"/>
                  </a:ext>
                </a:extLst>
              </p14:cNvPr>
              <p14:cNvContentPartPr/>
              <p14:nvPr/>
            </p14:nvContentPartPr>
            <p14:xfrm>
              <a:off x="7772174" y="314671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8D6EA2-3297-4843-84B6-B03317FE351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54534" y="312907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BE83DE9-1581-4413-B21C-2007CA18FC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4230" y="0"/>
            <a:ext cx="699559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E47BFB6-56FD-473B-B2BF-15351A40D47E}"/>
                  </a:ext>
                </a:extLst>
              </p14:cNvPr>
              <p14:cNvContentPartPr/>
              <p14:nvPr/>
            </p14:nvContentPartPr>
            <p14:xfrm>
              <a:off x="4274054" y="720310"/>
              <a:ext cx="405360" cy="34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E47BFB6-56FD-473B-B2BF-15351A40D47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20054" y="612310"/>
                <a:ext cx="51300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560F398-7C1A-41F2-9B61-5615FECB90FE}"/>
                  </a:ext>
                </a:extLst>
              </p14:cNvPr>
              <p14:cNvContentPartPr/>
              <p14:nvPr/>
            </p14:nvContentPartPr>
            <p14:xfrm>
              <a:off x="6007094" y="743710"/>
              <a:ext cx="706680" cy="54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560F398-7C1A-41F2-9B61-5615FECB90F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53094" y="635710"/>
                <a:ext cx="81432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EEED46-575A-44A6-A1FD-F9EE464013C1}"/>
                  </a:ext>
                </a:extLst>
              </p14:cNvPr>
              <p14:cNvContentPartPr/>
              <p14:nvPr/>
            </p14:nvContentPartPr>
            <p14:xfrm>
              <a:off x="9037574" y="733270"/>
              <a:ext cx="471960" cy="9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EEED46-575A-44A6-A1FD-F9EE464013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83574" y="625630"/>
                <a:ext cx="579600" cy="31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458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F60A-0741-45E5-B3E3-A7DD77C4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to play around on </a:t>
            </a:r>
            <a:r>
              <a:rPr lang="en-US" dirty="0" err="1"/>
              <a:t>CroPScape</a:t>
            </a:r>
            <a:r>
              <a:rPr lang="en-US" dirty="0"/>
              <a:t> there is plenty to learn!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81A8A3-B447-491C-B32C-EB65CDD186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9975" y="2503989"/>
            <a:ext cx="4754563" cy="33581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9B74E6-6667-4D94-9078-832F190D90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7465" y="2193925"/>
            <a:ext cx="4988108" cy="39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22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BBF24-4999-497A-A869-A686A61C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hlinkClick r:id="rId2"/>
              </a:rPr>
              <a:t>Farm Subsidy Database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D55FB-D4A5-407A-8043-7A6558983F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Identify names of farmers who have received subsidies</a:t>
            </a:r>
          </a:p>
          <a:p>
            <a:r>
              <a:rPr lang="en-US" dirty="0"/>
              <a:t>Learn how they have changed</a:t>
            </a:r>
          </a:p>
          <a:p>
            <a:r>
              <a:rPr lang="en-US" dirty="0"/>
              <a:t>Search by state</a:t>
            </a:r>
          </a:p>
          <a:p>
            <a:r>
              <a:rPr lang="en-US" dirty="0"/>
              <a:t>See state statistics by crop area</a:t>
            </a:r>
          </a:p>
          <a:p>
            <a:r>
              <a:rPr lang="en-US" dirty="0"/>
              <a:t>Find your Biggest Farmers!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40AA27-204E-4DF9-8CFE-14A85629B9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288" y="2807891"/>
            <a:ext cx="4754562" cy="2750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A08BA-98BA-412D-ABCE-7A3E7A980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78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BBF24-4999-497A-A869-A686A61C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hlinkClick r:id="rId2"/>
              </a:rPr>
              <a:t>Farm Subsidy Database</a:t>
            </a:r>
            <a:endParaRPr lang="en-US" sz="7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40AA27-204E-4DF9-8CFE-14A85629B9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288" y="2807891"/>
            <a:ext cx="4754562" cy="2750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A08BA-98BA-412D-ABCE-7A3E7A980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FAF613-176D-46A4-8A46-BFC75B0E68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F4F8B-B404-4A00-9092-A1821C838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01" y="1981675"/>
            <a:ext cx="5650387" cy="483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11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40727-6B0E-4771-8A00-4EEBEC063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hlinkClick r:id="rId2"/>
              </a:rPr>
              <a:t>MANTA</a:t>
            </a:r>
            <a:r>
              <a:rPr lang="en-US" sz="7200" dirty="0"/>
              <a:t>- Business white pages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2B800F-B531-406B-8F34-BBC6D0D680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9975" y="3087707"/>
            <a:ext cx="4754563" cy="2190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B5BDA-B067-4137-8E86-8AACB57D2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F66E3-9925-480F-A2B9-0ED5A8C8C2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55D4F-7523-47E6-950E-AEFD694C0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66385"/>
            <a:ext cx="5057039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5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188CF-403E-435A-802C-EFB113D2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Google Maps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381802-AAF0-4BAF-A570-8E130FCD41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8171" y="2193925"/>
            <a:ext cx="4738170" cy="397827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8668B4-F957-444F-AD85-F1DEAB2C81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them to log in key farms</a:t>
            </a:r>
          </a:p>
          <a:p>
            <a:r>
              <a:rPr lang="en-US" dirty="0"/>
              <a:t>Keep data of visits on private maps</a:t>
            </a:r>
          </a:p>
          <a:p>
            <a:r>
              <a:rPr lang="en-US" dirty="0"/>
              <a:t>Use them as GPS out in the field to stay organized</a:t>
            </a:r>
          </a:p>
          <a:p>
            <a:r>
              <a:rPr lang="en-US" dirty="0"/>
              <a:t>Helpful when organizing recruiting efforts and sweeps</a:t>
            </a:r>
          </a:p>
          <a:p>
            <a:r>
              <a:rPr lang="en-US" dirty="0">
                <a:hlinkClick r:id="rId3"/>
              </a:rPr>
              <a:t>https://drive.google.com/open?id=1CUcFOPoUSC1R03O1vixWFPeAoUo&amp;usp=sharing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02995-F98A-4014-B45F-54F1BD314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72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5297C3-6A69-40F2-8E53-8BC9BC2E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Using Google Earth to view areas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1A8C35-B595-44BD-8A6C-86B5798F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633" y="2120900"/>
            <a:ext cx="6643084" cy="405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9A0198-2D09-4837-88D9-16B8CE9E8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88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5A3A-02F3-4D46-8D07-D7A27B22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Google to search about ag in your state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0AFD96-4140-4A73-8A34-F2176DA21F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Don’t forget the power of a good search</a:t>
            </a:r>
          </a:p>
          <a:p>
            <a:r>
              <a:rPr lang="en-US" dirty="0"/>
              <a:t>If things are changing most likely there is an explanation in a local news report. </a:t>
            </a:r>
          </a:p>
          <a:p>
            <a:endParaRPr lang="en-US" dirty="0"/>
          </a:p>
          <a:p>
            <a:r>
              <a:rPr lang="en-US" dirty="0"/>
              <a:t>Worker numbers are changing nationwide. </a:t>
            </a:r>
            <a:r>
              <a:rPr lang="en-US" dirty="0">
                <a:hlinkClick r:id="rId2"/>
              </a:rPr>
              <a:t>View the IRRC lit review to learn more. </a:t>
            </a:r>
            <a:endParaRPr lang="en-US" dirty="0"/>
          </a:p>
          <a:p>
            <a:r>
              <a:rPr lang="en-US" dirty="0"/>
              <a:t>View </a:t>
            </a:r>
            <a:r>
              <a:rPr lang="en-US" dirty="0">
                <a:hlinkClick r:id="rId3"/>
              </a:rPr>
              <a:t>Powerpoint</a:t>
            </a:r>
            <a:endParaRPr lang="en-US" dirty="0"/>
          </a:p>
          <a:p>
            <a:r>
              <a:rPr lang="en-US" dirty="0">
                <a:hlinkClick r:id="rId4"/>
              </a:rPr>
              <a:t>Colorado</a:t>
            </a:r>
            <a:r>
              <a:rPr lang="en-US" dirty="0"/>
              <a:t>- workers</a:t>
            </a:r>
          </a:p>
          <a:p>
            <a:r>
              <a:rPr lang="en-US" dirty="0">
                <a:hlinkClick r:id="rId5"/>
              </a:rPr>
              <a:t>LA</a:t>
            </a:r>
            <a:r>
              <a:rPr lang="en-US" dirty="0"/>
              <a:t>- ag update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EAA197-5002-4159-9DAA-12DC142035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364288" y="2966532"/>
            <a:ext cx="4754562" cy="2433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55BD99-236C-4203-921F-EAFB812E9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78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7910-ADCB-4A84-8655-ADFC234EB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NEWs Alerts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A23BC2-2B36-494B-AEB0-2025D26971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9137" y="1855335"/>
            <a:ext cx="5515402" cy="40910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24D25-256B-4043-8A7B-4C0BA9FB8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4" y="4640260"/>
            <a:ext cx="4754880" cy="1531939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https://support.google.com/websearch/answer/4815696?hl=en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13C85-40E3-45AB-987A-85555209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463" y="1584251"/>
            <a:ext cx="6282401" cy="22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09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C9F1-2D1E-4A90-93AF-4EFD5187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Food Directory </a:t>
            </a:r>
            <a:r>
              <a:rPr lang="en-US" sz="9600" dirty="0"/>
              <a:t>listings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7E24-D806-4D2D-8605-00CCBE1A56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https://www.ams.usda.gov/services/local-regional/food-directories-listings</a:t>
            </a:r>
            <a:endParaRPr lang="en-US" dirty="0"/>
          </a:p>
          <a:p>
            <a:r>
              <a:rPr lang="en-US" dirty="0"/>
              <a:t>Local food directory- farms- </a:t>
            </a:r>
            <a:r>
              <a:rPr lang="en-US" dirty="0">
                <a:hlinkClick r:id="rId3"/>
              </a:rPr>
              <a:t>https://www.ams.usda.gov/local-food-directories/onfarm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5DBEF4-8556-495B-A62B-E130C8FFC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14529" y="2193925"/>
            <a:ext cx="4254079" cy="3978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725B1-D0A0-49F3-B14A-D8078D3D0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65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49D9-6EE8-4A5F-B95E-F0BB888D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IRRC Ag Trends Resources- Dairy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480CC-57F3-425D-9B04-99AC88FC02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http://www.idr-consortium.net/DairyTrends.html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FD47D5-FF1C-481D-A9E1-612616D760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75252" y="2193925"/>
            <a:ext cx="4132634" cy="3978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7E4738-EFFA-41FF-9686-8204FFECE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021" y="2950146"/>
            <a:ext cx="3809391" cy="3361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99274-1AE0-4A11-9C40-4C586DB84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34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49D9-6EE8-4A5F-B95E-F0BB888D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hlinkClick r:id="rId2"/>
              </a:rPr>
              <a:t>IRRC Ag Trends Resources-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 Petroleum and Water 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CACCF6E-878A-4CFF-B2A2-FF60324E26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9975" y="4001331"/>
            <a:ext cx="4754563" cy="36346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30D9831-7FB4-49F1-95FF-B0C3BE9185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64288" y="2801138"/>
            <a:ext cx="4754562" cy="276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758DC-756D-4E3D-A6D1-8E0826842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59429"/>
            <a:ext cx="5181600" cy="421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59D2E3-AD92-47DE-ACA6-A4C6CB942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54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DED27-2BB9-4E09-84A4-3D0165C7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IRRC Ag Trends- New Technologies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DD2385-3885-42BF-8DB2-5FE88AAE49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9975" y="2430736"/>
            <a:ext cx="4754563" cy="350465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C962C2-02AB-4C58-9F7B-2B02E0B08E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2270" y="2193925"/>
            <a:ext cx="4238598" cy="397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A04F4-13D0-4223-B5BC-2649A48DC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36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4FF5D-6D86-441D-AA49-59EDA074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hlinkClick r:id="rId2"/>
              </a:rPr>
              <a:t>IRRC- State Profiles</a:t>
            </a:r>
            <a:endParaRPr lang="en-US" sz="7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1B93AA-2AEA-46C1-A77D-B5E3F87F7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4975" y="2120900"/>
            <a:ext cx="7528400" cy="405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2AAAC0-9CEA-42EA-A05D-B6814D112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EAB43-C823-4B1F-BFEB-B68DA4CFB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600" dirty="0">
                <a:hlinkClick r:id="rId2"/>
              </a:rPr>
              <a:t>Farm Plenty Local Crop Trends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08C5-2D4A-47B7-B887-894B74926A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Review top crops in a localized area. </a:t>
            </a:r>
          </a:p>
          <a:p>
            <a:r>
              <a:rPr lang="en-US" dirty="0"/>
              <a:t>View how the prices of the crops have grown and the percentage of the acres in an area.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887BB4-D7D1-4705-8562-1B0DACDAF3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288" y="2198062"/>
            <a:ext cx="4754562" cy="39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3E76D-47CE-4B79-8AAA-066BBBBDA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53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EDC7A-9213-4D40-A127-E0D6773B3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B41B0-C470-4CB5-BE25-FD7967001E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D8688-7750-47AB-BAB7-A92BF439D4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5DF6D-DC1B-4B61-8D52-32F5AEB1F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20" y="0"/>
            <a:ext cx="11615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43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67F9-9C08-4DF9-A0A7-02DB31D7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Contact Information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FA852C-B8A3-4696-A623-EBABAC197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15" y="1671855"/>
            <a:ext cx="9965374" cy="42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85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C9F1-2D1E-4A90-93AF-4EFD5187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Food Directory listings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7E24-D806-4D2D-8605-00CCBE1A56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Local food directory- farms- </a:t>
            </a:r>
            <a:r>
              <a:rPr lang="en-US" dirty="0">
                <a:hlinkClick r:id="rId2"/>
              </a:rPr>
              <a:t>https://www.ams.usda.gov/local-food-directories/onfarm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725B1-D0A0-49F3-B14A-D8078D3D0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B7CFE6-D450-4EAA-89A4-6711ACE16C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6D604E-B1E5-42F0-AA6C-AE7E61BF6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813" y="2165985"/>
            <a:ext cx="5525848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762698-F62E-4E81-8C25-0FFD2D969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3429000"/>
            <a:ext cx="5391150" cy="289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9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05F6-9173-4DCC-8464-0CD8188EE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Resources- THERE ARE TONS!!!!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01A08-966F-4B32-97DE-96B2FCA13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/>
          <a:p>
            <a:r>
              <a:rPr lang="en-US" dirty="0"/>
              <a:t>Farm Labor Information</a:t>
            </a:r>
          </a:p>
          <a:p>
            <a:r>
              <a:rPr lang="en-US" dirty="0">
                <a:hlinkClick r:id="rId2"/>
              </a:rPr>
              <a:t>https://www.ers.usda.gov/topics/farm-economy/farm-labor/#links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C95B0-E7E9-4B92-B012-C59E7F9AB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3319462"/>
            <a:ext cx="4286250" cy="3419475"/>
          </a:xfrm>
          <a:prstGeom prst="rect">
            <a:avLst/>
          </a:prstGeom>
        </p:spPr>
      </p:pic>
      <p:pic>
        <p:nvPicPr>
          <p:cNvPr id="1028" name="Picture 4" descr="Average age of farm laborers, graders, and sorters, by place of birth, 2006-16">
            <a:extLst>
              <a:ext uri="{FF2B5EF4-FFF2-40B4-BE49-F238E27FC236}">
                <a16:creationId xmlns:a16="http://schemas.microsoft.com/office/drawing/2014/main" id="{F7C633B5-FA8C-4758-8254-19BF144DE4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45" y="2473086"/>
            <a:ext cx="4286848" cy="34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9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05F6-9173-4DCC-8464-0CD8188EE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Resources- THERE ARE TONS!!!!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01A08-966F-4B32-97DE-96B2FCA13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7772" y="2212496"/>
            <a:ext cx="2559177" cy="4160871"/>
          </a:xfrm>
        </p:spPr>
        <p:txBody>
          <a:bodyPr/>
          <a:lstStyle/>
          <a:p>
            <a:r>
              <a:rPr lang="en-US" dirty="0"/>
              <a:t>Farm Labor Information</a:t>
            </a:r>
          </a:p>
          <a:p>
            <a:r>
              <a:rPr lang="en-US" dirty="0">
                <a:hlinkClick r:id="rId2"/>
              </a:rPr>
              <a:t>https://www.ers.usda.gov/topics/farm-economy/farm-labor/#links</a:t>
            </a:r>
            <a:endParaRPr lang="en-US" dirty="0"/>
          </a:p>
          <a:p>
            <a:endParaRPr lang="en-US" dirty="0"/>
          </a:p>
        </p:txBody>
      </p:sp>
      <p:pic>
        <p:nvPicPr>
          <p:cNvPr id="2052" name="Picture 4" descr="Real hourly wages for hired farmworkers, all workers, and AEWR, 1989-2017">
            <a:extLst>
              <a:ext uri="{FF2B5EF4-FFF2-40B4-BE49-F238E27FC236}">
                <a16:creationId xmlns:a16="http://schemas.microsoft.com/office/drawing/2014/main" id="{DFC669F4-CD94-47E1-94C4-274625F32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799" y="1689925"/>
            <a:ext cx="3986114" cy="35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-2A positions certified by State, fiscal 2005-18">
            <a:extLst>
              <a:ext uri="{FF2B5EF4-FFF2-40B4-BE49-F238E27FC236}">
                <a16:creationId xmlns:a16="http://schemas.microsoft.com/office/drawing/2014/main" id="{DCC7D985-CACA-4705-A4E6-6D98BB50A4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45" y="2473086"/>
            <a:ext cx="4286848" cy="34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01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ABD2-FDED-47BE-879A-E9C6A4C9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is a place to visit often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D0AA0-ED2F-4388-B6BC-B1E34E94C0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https://www.ers.usda.gov/topics/</a:t>
            </a:r>
            <a:endParaRPr lang="en-US" dirty="0"/>
          </a:p>
          <a:p>
            <a:r>
              <a:rPr lang="en-US" dirty="0"/>
              <a:t>Tons of Topics</a:t>
            </a:r>
          </a:p>
          <a:p>
            <a:r>
              <a:rPr lang="en-US" dirty="0"/>
              <a:t>Farm Economy</a:t>
            </a:r>
          </a:p>
          <a:p>
            <a:r>
              <a:rPr lang="en-US" dirty="0"/>
              <a:t>Animal Products</a:t>
            </a:r>
          </a:p>
          <a:p>
            <a:r>
              <a:rPr lang="en-US" dirty="0"/>
              <a:t>Crop Outlooks</a:t>
            </a:r>
          </a:p>
          <a:p>
            <a:r>
              <a:rPr lang="en-US" dirty="0"/>
              <a:t>Food Markets</a:t>
            </a:r>
          </a:p>
          <a:p>
            <a:r>
              <a:rPr lang="en-US" dirty="0"/>
              <a:t>International Trade</a:t>
            </a:r>
          </a:p>
          <a:p>
            <a:r>
              <a:rPr lang="en-US" dirty="0"/>
              <a:t>Rural Population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9FAF0-A12D-413F-93C1-EC30D36D81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https://www.ers.usda.gov/data-products/editors-pick-charts-of-note-2018/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198FB-F3C4-40F1-8BB1-846B0FD73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894" y="3171825"/>
            <a:ext cx="5498140" cy="35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4164-F438-4047-8A90-4D081DDD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USDA Atlas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E8C3D-F7EC-4A54-AA05-0F67572512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>
                <a:hlinkClick r:id="rId2"/>
              </a:rPr>
              <a:t>https://www.ers.usda.gov/data-products/food-environment-atlas/go-to-the-atlas/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4B6DFC-DC04-48A8-9C70-84F934BE44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78382" y="2193925"/>
            <a:ext cx="4326374" cy="3978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5507A-7417-41B0-96D6-EC068D55C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8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7807-AD90-402B-8674-CAB4187A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Ag Census Web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C3DA8-F5E1-4500-A742-8AB3CB162E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>
                <a:hlinkClick r:id="rId2"/>
              </a:rPr>
              <a:t>https://www.agcensus.usda.gov/Publications/2012/Online_Resources/Ag_Census_Web_Maps/index.php</a:t>
            </a:r>
            <a:endParaRPr lang="en-US" sz="3200" dirty="0"/>
          </a:p>
          <a:p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7687EF-B008-42EC-BA35-A1DC40293F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9117" y="2193925"/>
            <a:ext cx="4644904" cy="3978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88519A-AFBE-4CE1-88FF-B67FC185B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392" y="227489"/>
            <a:ext cx="1352381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50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367</TotalTime>
  <Words>707</Words>
  <Application>Microsoft Office PowerPoint</Application>
  <PresentationFormat>Widescreen</PresentationFormat>
  <Paragraphs>91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Rockwell</vt:lpstr>
      <vt:lpstr>Rockwell Condensed</vt:lpstr>
      <vt:lpstr>Wingdings</vt:lpstr>
      <vt:lpstr>Wood Type</vt:lpstr>
      <vt:lpstr>Using Ag Data to Know What is Happening in Your State</vt:lpstr>
      <vt:lpstr>Find the Directories for your state</vt:lpstr>
      <vt:lpstr>Food Directory listings</vt:lpstr>
      <vt:lpstr>Food Directory listings</vt:lpstr>
      <vt:lpstr>USDA Resources- THERE ARE TONS!!!!</vt:lpstr>
      <vt:lpstr>USDA Resources- THERE ARE TONS!!!!</vt:lpstr>
      <vt:lpstr>USDA is a place to visit often</vt:lpstr>
      <vt:lpstr>USDA Atlas Maps</vt:lpstr>
      <vt:lpstr>Ag Census Web Maps</vt:lpstr>
      <vt:lpstr>Ag Census Summary</vt:lpstr>
      <vt:lpstr>Ag Census</vt:lpstr>
      <vt:lpstr>H2A Farm Listings</vt:lpstr>
      <vt:lpstr>H2a in VT</vt:lpstr>
      <vt:lpstr>Projected H2A 2017 reports</vt:lpstr>
      <vt:lpstr>Icert Portal</vt:lpstr>
      <vt:lpstr>Crop Scape- Cropland Data Layer- USDA </vt:lpstr>
      <vt:lpstr>Define an Area of  Interest</vt:lpstr>
      <vt:lpstr>Then Get Statistics on that Area</vt:lpstr>
      <vt:lpstr>Then Get Statistics on that Area</vt:lpstr>
      <vt:lpstr>Then look at Comparison Data</vt:lpstr>
      <vt:lpstr>Then look at Comparison Data  See how what was Alfalfa is now other things</vt:lpstr>
      <vt:lpstr>Make sure to play around on CroPScape there is plenty to learn!</vt:lpstr>
      <vt:lpstr>Farm Subsidy Database</vt:lpstr>
      <vt:lpstr>Farm Subsidy Database</vt:lpstr>
      <vt:lpstr>MANTA- Business white pages</vt:lpstr>
      <vt:lpstr>Google Maps</vt:lpstr>
      <vt:lpstr>Using Google Earth to view areas</vt:lpstr>
      <vt:lpstr>Using Google to search about ag in your state</vt:lpstr>
      <vt:lpstr>Google NEWs Alerts</vt:lpstr>
      <vt:lpstr>IRRC Ag Trends Resources- Dairy </vt:lpstr>
      <vt:lpstr>IRRC Ag Trends Resources-  Petroleum and Water </vt:lpstr>
      <vt:lpstr>IRRC Ag Trends- New Technologies</vt:lpstr>
      <vt:lpstr>IRRC- State Profiles</vt:lpstr>
      <vt:lpstr>Farm Plenty Local Crop Trends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 Lot Directory</dc:title>
  <dc:creator>Jessica Castanda</dc:creator>
  <cp:lastModifiedBy>Jessica Castaneda</cp:lastModifiedBy>
  <cp:revision>20</cp:revision>
  <dcterms:created xsi:type="dcterms:W3CDTF">2017-08-22T14:02:04Z</dcterms:created>
  <dcterms:modified xsi:type="dcterms:W3CDTF">2019-08-16T13:24:06Z</dcterms:modified>
</cp:coreProperties>
</file>